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328" r:id="rId2"/>
    <p:sldId id="329" r:id="rId3"/>
    <p:sldId id="330" r:id="rId4"/>
    <p:sldId id="33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41" autoAdjust="0"/>
  </p:normalViewPr>
  <p:slideViewPr>
    <p:cSldViewPr snapToGrid="0">
      <p:cViewPr varScale="1">
        <p:scale>
          <a:sx n="86" d="100"/>
          <a:sy n="86" d="100"/>
        </p:scale>
        <p:origin x="14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14B68-F0FF-4E18-8716-13657A6D181F}"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CA250-0327-4675-B765-92256FA4CCE4}" type="slidenum">
              <a:rPr lang="en-US" smtClean="0"/>
              <a:t>‹#›</a:t>
            </a:fld>
            <a:endParaRPr lang="en-US"/>
          </a:p>
        </p:txBody>
      </p:sp>
    </p:spTree>
    <p:extLst>
      <p:ext uri="{BB962C8B-B14F-4D97-AF65-F5344CB8AC3E}">
        <p14:creationId xmlns:p14="http://schemas.microsoft.com/office/powerpoint/2010/main" val="2452275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odata.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cs.microsoft.com/en-us/dynamics365/fin-ops-core/dev-itpro/data-entities/odata#address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OData</a:t>
            </a:r>
            <a:r>
              <a:rPr lang="en-GB" sz="1200" dirty="0">
                <a:effectLst/>
                <a:latin typeface="Calibri" panose="020F0502020204030204" pitchFamily="34" charset="0"/>
                <a:ea typeface="Calibri" panose="020F0502020204030204" pitchFamily="34" charset="0"/>
                <a:cs typeface="Times New Roman" panose="02020603050405020304" pitchFamily="18" charset="0"/>
              </a:rPr>
              <a:t> is an open-source protocol for serving and consuming interoperable data via Representational State Transfer (REST)-full APIs using everyday query operations - create, read, update, and delete (CRUD). In addition, OData uses web technologies like HTTP and JavaScript Object Notation (JSON) to access data from various entities. Moreover, D365FO exposes all its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public data entities as OData endpoints</a:t>
            </a:r>
            <a:r>
              <a:rPr lang="en-GB" sz="1200" dirty="0">
                <a:effectLst/>
                <a:latin typeface="Calibri" panose="020F0502020204030204" pitchFamily="34" charset="0"/>
                <a:ea typeface="Calibri" panose="020F0502020204030204" pitchFamily="34" charset="0"/>
                <a:cs typeface="Times New Roman" panose="02020603050405020304" pitchFamily="18" charset="0"/>
              </a:rPr>
              <a:t> which can then be accessed using the following URI format: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Service endpoint: </a:t>
            </a:r>
            <a:r>
              <a:rPr lang="en-GB" sz="1200" i="1" dirty="0">
                <a:effectLst/>
                <a:latin typeface="Calibri" panose="020F0502020204030204" pitchFamily="34" charset="0"/>
                <a:ea typeface="Calibri" panose="020F0502020204030204" pitchFamily="34" charset="0"/>
                <a:cs typeface="Times New Roman" panose="02020603050405020304" pitchFamily="18" charset="0"/>
              </a:rPr>
              <a:t>[Your organization's root URL]/data/</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The root service endpoint for OData entities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Example: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https://&lt;d365fourl&gt;/data/Customers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OData is a fast, codeless data integration method with various query options and CRUD operations. You can query your data with its open standard query string language and manipulate it with standard OData CRUD commands, all with straightforward standard REST calls. In addition, if you want to call a custom method within your data entity, you can do so by exposing custom actions with your OData entities, which allows you to extend the commands to a certain extent.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76CA250-0327-4675-B765-92256FA4CCE4}" type="slidenum">
              <a:rPr lang="en-US" smtClean="0"/>
              <a:t>1</a:t>
            </a:fld>
            <a:endParaRPr lang="en-US"/>
          </a:p>
        </p:txBody>
      </p:sp>
    </p:spTree>
    <p:extLst>
      <p:ext uri="{BB962C8B-B14F-4D97-AF65-F5344CB8AC3E}">
        <p14:creationId xmlns:p14="http://schemas.microsoft.com/office/powerpoint/2010/main" val="94546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operation is a GET (read) of an entity in D365. With the HTTP connector, you can specify the Method, URI (endpoint), filter expression, the number of records you want to be returned (top), cross-company flag, and authentication type.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HTTP connector will send the request to the endpoint (URI), including authentication (token retrieved from Azure Active Directory using the client id and secret) when you run the action.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6CA250-0327-4675-B765-92256FA4CCE4}" type="slidenum">
              <a:rPr lang="en-US" smtClean="0"/>
              <a:t>3</a:t>
            </a:fld>
            <a:endParaRPr lang="en-US"/>
          </a:p>
        </p:txBody>
      </p:sp>
    </p:spTree>
    <p:extLst>
      <p:ext uri="{BB962C8B-B14F-4D97-AF65-F5344CB8AC3E}">
        <p14:creationId xmlns:p14="http://schemas.microsoft.com/office/powerpoint/2010/main" val="2793452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B893BE-6BEE-404A-B696-67F787B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391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06-06-2022</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089473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06-06-2022</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0053892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odata.org/documentation/odata-version-2-0/uri-conventio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7929-4AB2-C42F-B0F1-F09D70A3198B}"/>
              </a:ext>
            </a:extLst>
          </p:cNvPr>
          <p:cNvSpPr>
            <a:spLocks noGrp="1"/>
          </p:cNvSpPr>
          <p:nvPr>
            <p:ph type="title"/>
          </p:nvPr>
        </p:nvSpPr>
        <p:spPr/>
        <p:txBody>
          <a:bodyPr/>
          <a:lstStyle/>
          <a:p>
            <a:r>
              <a:rPr lang="en-US" b="1" i="0" dirty="0">
                <a:solidFill>
                  <a:srgbClr val="101010"/>
                </a:solidFill>
                <a:effectLst/>
                <a:latin typeface="Fira Sans" panose="020B0604020202020204" pitchFamily="34" charset="0"/>
              </a:rPr>
              <a:t>ODATA</a:t>
            </a:r>
            <a:endParaRPr lang="en-IN" dirty="0"/>
          </a:p>
        </p:txBody>
      </p:sp>
      <p:pic>
        <p:nvPicPr>
          <p:cNvPr id="4" name="Content Placeholder 15" descr="A picture containing circle&#10;&#10;Description automatically generated">
            <a:extLst>
              <a:ext uri="{FF2B5EF4-FFF2-40B4-BE49-F238E27FC236}">
                <a16:creationId xmlns:a16="http://schemas.microsoft.com/office/drawing/2014/main" id="{ABF0D9A1-20C8-A875-EC3C-35B7DB737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977" y="211510"/>
            <a:ext cx="2213590" cy="1540965"/>
          </a:xfrm>
          <a:prstGeom prst="rect">
            <a:avLst/>
          </a:prstGeom>
        </p:spPr>
      </p:pic>
      <p:pic>
        <p:nvPicPr>
          <p:cNvPr id="5" name="Content Placeholder 5">
            <a:extLst>
              <a:ext uri="{FF2B5EF4-FFF2-40B4-BE49-F238E27FC236}">
                <a16:creationId xmlns:a16="http://schemas.microsoft.com/office/drawing/2014/main" id="{E45B591A-D67B-22FD-96BA-DEA6D8FBF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324" y="6492875"/>
            <a:ext cx="3867351" cy="146473"/>
          </a:xfrm>
          <a:prstGeom prst="rect">
            <a:avLst/>
          </a:prstGeom>
        </p:spPr>
      </p:pic>
      <p:sp>
        <p:nvSpPr>
          <p:cNvPr id="8" name="Content Placeholder 7">
            <a:extLst>
              <a:ext uri="{FF2B5EF4-FFF2-40B4-BE49-F238E27FC236}">
                <a16:creationId xmlns:a16="http://schemas.microsoft.com/office/drawing/2014/main" id="{4C467CD5-819D-46FD-2F91-BE93B9127D65}"/>
              </a:ext>
            </a:extLst>
          </p:cNvPr>
          <p:cNvSpPr>
            <a:spLocks noGrp="1"/>
          </p:cNvSpPr>
          <p:nvPr>
            <p:ph idx="1"/>
          </p:nvPr>
        </p:nvSpPr>
        <p:spPr>
          <a:xfrm>
            <a:off x="838200" y="2607734"/>
            <a:ext cx="10515600" cy="3885142"/>
          </a:xfrm>
        </p:spPr>
        <p:txBody>
          <a:bodyPr>
            <a:normAutofit fontScale="55000" lnSpcReduction="20000"/>
          </a:bodyPr>
          <a:lstStyle/>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$filter=:</a:t>
            </a:r>
            <a:r>
              <a:rPr lang="en-US" sz="2800" dirty="0">
                <a:solidFill>
                  <a:srgbClr val="555555"/>
                </a:solidFill>
                <a:effectLst/>
                <a:latin typeface="Segoe UI Light" panose="020B0502040204020203" pitchFamily="34" charset="0"/>
                <a:ea typeface="Times New Roman" panose="02020603050405020304" pitchFamily="18" charset="0"/>
              </a:rPr>
              <a:t> 	Returns only entities that match the specified expression.</a:t>
            </a:r>
            <a:br>
              <a:rPr lang="en-US" sz="2800" dirty="0">
                <a:solidFill>
                  <a:srgbClr val="555555"/>
                </a:solidFill>
                <a:effectLst/>
                <a:latin typeface="Segoe UI Light" panose="020B0502040204020203" pitchFamily="34" charset="0"/>
                <a:ea typeface="Times New Roman" panose="02020603050405020304" pitchFamily="18" charset="0"/>
              </a:rPr>
            </a:br>
            <a:r>
              <a:rPr lang="en-US" sz="2800" u="sng" strike="noStrike" dirty="0">
                <a:solidFill>
                  <a:schemeClr val="accent1"/>
                </a:solidFill>
                <a:effectLst/>
                <a:latin typeface="Segoe UI Light" panose="020B0502040204020203" pitchFamily="34" charset="0"/>
                <a:ea typeface="Times New Roman" panose="02020603050405020304" pitchFamily="18" charset="0"/>
              </a:rPr>
              <a:t>…/Products/?</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$filter=</a:t>
            </a:r>
            <a:r>
              <a:rPr lang="en-US" sz="2800" b="1" u="sng" strike="noStrike" dirty="0" err="1">
                <a:solidFill>
                  <a:schemeClr val="accent1"/>
                </a:solidFill>
                <a:effectLst/>
                <a:latin typeface="Segoe UI Light" panose="020B0502040204020203" pitchFamily="34" charset="0"/>
                <a:ea typeface="Times New Roman" panose="02020603050405020304" pitchFamily="18" charset="0"/>
              </a:rPr>
              <a:t>CategoryID</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 eq 435</a:t>
            </a:r>
            <a:endParaRPr lang="en-US" b="1" u="sng" dirty="0">
              <a:solidFill>
                <a:schemeClr val="accent1"/>
              </a:solidFill>
              <a:latin typeface="Segoe UI Light" panose="020B0502040204020203" pitchFamily="34" charset="0"/>
              <a:ea typeface="Times New Roman" panose="02020603050405020304" pitchFamily="18" charset="0"/>
            </a:endParaRPr>
          </a:p>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a:t>
            </a:r>
            <a:r>
              <a:rPr lang="en-US" sz="2800" b="1" dirty="0" err="1">
                <a:solidFill>
                  <a:srgbClr val="555555"/>
                </a:solidFill>
                <a:effectLst/>
                <a:latin typeface="Segoe UI Light" panose="020B0502040204020203" pitchFamily="34" charset="0"/>
                <a:ea typeface="Times New Roman" panose="02020603050405020304" pitchFamily="18" charset="0"/>
              </a:rPr>
              <a:t>orderby</a:t>
            </a:r>
            <a:r>
              <a:rPr lang="en-US" sz="2800" b="1" dirty="0">
                <a:solidFill>
                  <a:srgbClr val="555555"/>
                </a:solidFill>
                <a:effectLst/>
                <a:latin typeface="Segoe UI Light" panose="020B0502040204020203" pitchFamily="34" charset="0"/>
                <a:ea typeface="Times New Roman" panose="02020603050405020304" pitchFamily="18" charset="0"/>
              </a:rPr>
              <a:t>=:</a:t>
            </a:r>
            <a:r>
              <a:rPr lang="en-US" sz="2800" dirty="0">
                <a:solidFill>
                  <a:srgbClr val="555555"/>
                </a:solidFill>
                <a:effectLst/>
                <a:latin typeface="Segoe UI Light" panose="020B0502040204020203" pitchFamily="34" charset="0"/>
                <a:ea typeface="Times New Roman" panose="02020603050405020304" pitchFamily="18" charset="0"/>
              </a:rPr>
              <a:t> 	Orders results, in ascending or descending order, by the value of one or more properties in those results.</a:t>
            </a:r>
            <a:br>
              <a:rPr lang="en-US" sz="2800" dirty="0">
                <a:solidFill>
                  <a:srgbClr val="555555"/>
                </a:solidFill>
                <a:effectLst/>
                <a:latin typeface="Segoe UI Light" panose="020B0502040204020203" pitchFamily="34" charset="0"/>
                <a:ea typeface="Times New Roman" panose="02020603050405020304" pitchFamily="18" charset="0"/>
              </a:rPr>
            </a:br>
            <a:r>
              <a:rPr lang="en-US" sz="2800" u="sng" dirty="0">
                <a:solidFill>
                  <a:schemeClr val="accent1"/>
                </a:solidFill>
                <a:effectLst/>
                <a:latin typeface="Segoe UI Light" panose="020B0502040204020203" pitchFamily="34" charset="0"/>
                <a:ea typeface="Times New Roman" panose="02020603050405020304" pitchFamily="18" charset="0"/>
              </a:rPr>
              <a:t>…/Products/</a:t>
            </a:r>
            <a:r>
              <a:rPr lang="en-US" sz="2800" u="sng" strike="noStrike" dirty="0">
                <a:solidFill>
                  <a:schemeClr val="accent1"/>
                </a:solidFill>
                <a:effectLst/>
                <a:latin typeface="Segoe UI Light" panose="020B0502040204020203" pitchFamily="34" charset="0"/>
                <a:ea typeface="Times New Roman" panose="02020603050405020304" pitchFamily="18" charset="0"/>
              </a:rPr>
              <a:t>?</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a:t>
            </a:r>
            <a:r>
              <a:rPr lang="en-US" sz="2800" b="1" u="sng" strike="noStrike" dirty="0" err="1">
                <a:solidFill>
                  <a:schemeClr val="accent1"/>
                </a:solidFill>
                <a:effectLst/>
                <a:latin typeface="Segoe UI Light" panose="020B0502040204020203" pitchFamily="34" charset="0"/>
                <a:ea typeface="Times New Roman" panose="02020603050405020304" pitchFamily="18" charset="0"/>
              </a:rPr>
              <a:t>orderby</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=Name desc</a:t>
            </a:r>
            <a:endParaRPr lang="nl-NL" sz="4800" dirty="0">
              <a:effectLst/>
              <a:latin typeface="Times New Roman" panose="02020603050405020304" pitchFamily="18" charset="0"/>
              <a:ea typeface="Times New Roman" panose="02020603050405020304" pitchFamily="18" charset="0"/>
            </a:endParaRPr>
          </a:p>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$select=:</a:t>
            </a:r>
            <a:r>
              <a:rPr lang="en-US" sz="2800" dirty="0">
                <a:solidFill>
                  <a:srgbClr val="555555"/>
                </a:solidFill>
                <a:effectLst/>
                <a:latin typeface="Segoe UI Light" panose="020B0502040204020203" pitchFamily="34" charset="0"/>
                <a:ea typeface="Times New Roman" panose="02020603050405020304" pitchFamily="18" charset="0"/>
              </a:rPr>
              <a:t> 	Returns only the specified properties in an entity.</a:t>
            </a:r>
            <a:br>
              <a:rPr lang="en-US" sz="2800" dirty="0">
                <a:solidFill>
                  <a:srgbClr val="555555"/>
                </a:solidFill>
                <a:effectLst/>
                <a:latin typeface="Segoe UI Light" panose="020B0502040204020203" pitchFamily="34" charset="0"/>
                <a:ea typeface="Times New Roman" panose="02020603050405020304" pitchFamily="18" charset="0"/>
              </a:rPr>
            </a:br>
            <a:r>
              <a:rPr lang="nl-NL" sz="2800" u="sng" strike="noStrike" dirty="0">
                <a:solidFill>
                  <a:schemeClr val="accent1"/>
                </a:solidFill>
                <a:effectLst/>
                <a:latin typeface="Segoe UI Light" panose="020B0502040204020203" pitchFamily="34" charset="0"/>
                <a:ea typeface="Times New Roman" panose="02020603050405020304" pitchFamily="18" charset="0"/>
              </a:rPr>
              <a:t>…/Products?</a:t>
            </a:r>
            <a:r>
              <a:rPr lang="nl-NL" sz="2800" b="1" u="sng" strike="noStrike" dirty="0">
                <a:solidFill>
                  <a:schemeClr val="accent1"/>
                </a:solidFill>
                <a:effectLst/>
                <a:latin typeface="Segoe UI Light" panose="020B0502040204020203" pitchFamily="34" charset="0"/>
                <a:ea typeface="Times New Roman" panose="02020603050405020304" pitchFamily="18" charset="0"/>
              </a:rPr>
              <a:t>$select=</a:t>
            </a:r>
            <a:r>
              <a:rPr lang="nl-NL" sz="2800" b="1" u="sng" strike="noStrike" dirty="0" err="1">
                <a:solidFill>
                  <a:schemeClr val="accent1"/>
                </a:solidFill>
                <a:effectLst/>
                <a:latin typeface="Segoe UI Light" panose="020B0502040204020203" pitchFamily="34" charset="0"/>
                <a:ea typeface="Times New Roman" panose="02020603050405020304" pitchFamily="18" charset="0"/>
              </a:rPr>
              <a:t>Price,Name</a:t>
            </a:r>
            <a:endParaRPr lang="nl-NL" sz="4800" dirty="0">
              <a:effectLst/>
              <a:latin typeface="Times New Roman" panose="02020603050405020304" pitchFamily="18" charset="0"/>
              <a:ea typeface="Times New Roman" panose="02020603050405020304" pitchFamily="18" charset="0"/>
            </a:endParaRPr>
          </a:p>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a:t>
            </a:r>
            <a:r>
              <a:rPr lang="en-US" sz="2800" b="1" dirty="0" err="1">
                <a:solidFill>
                  <a:srgbClr val="555555"/>
                </a:solidFill>
                <a:effectLst/>
                <a:latin typeface="Segoe UI Light" panose="020B0502040204020203" pitchFamily="34" charset="0"/>
                <a:ea typeface="Times New Roman" panose="02020603050405020304" pitchFamily="18" charset="0"/>
              </a:rPr>
              <a:t>inlinecount</a:t>
            </a:r>
            <a:r>
              <a:rPr lang="en-US" sz="2800" b="1" dirty="0">
                <a:solidFill>
                  <a:srgbClr val="555555"/>
                </a:solidFill>
                <a:effectLst/>
                <a:latin typeface="Segoe UI Light" panose="020B0502040204020203" pitchFamily="34" charset="0"/>
                <a:ea typeface="Times New Roman" panose="02020603050405020304" pitchFamily="18" charset="0"/>
              </a:rPr>
              <a:t>=:</a:t>
            </a:r>
            <a:r>
              <a:rPr lang="en-US" sz="2800" dirty="0">
                <a:solidFill>
                  <a:srgbClr val="555555"/>
                </a:solidFill>
                <a:effectLst/>
                <a:latin typeface="Segoe UI Light" panose="020B0502040204020203" pitchFamily="34" charset="0"/>
                <a:ea typeface="Times New Roman" panose="02020603050405020304" pitchFamily="18" charset="0"/>
              </a:rPr>
              <a:t> 	Returns the total number of rows that match the </a:t>
            </a:r>
            <a:r>
              <a:rPr lang="en-US" dirty="0">
                <a:solidFill>
                  <a:srgbClr val="555555"/>
                </a:solidFill>
                <a:latin typeface="Segoe UI Light" panose="020B0502040204020203" pitchFamily="34" charset="0"/>
                <a:ea typeface="Times New Roman" panose="02020603050405020304" pitchFamily="18" charset="0"/>
              </a:rPr>
              <a:t>$filter criteria. Useful for paging in combination with $top and $skip</a:t>
            </a:r>
            <a:br>
              <a:rPr lang="en-US" dirty="0">
                <a:solidFill>
                  <a:srgbClr val="555555"/>
                </a:solidFill>
                <a:latin typeface="Segoe UI Light" panose="020B0502040204020203" pitchFamily="34" charset="0"/>
                <a:ea typeface="Times New Roman" panose="02020603050405020304" pitchFamily="18" charset="0"/>
              </a:rPr>
            </a:br>
            <a:r>
              <a:rPr lang="en-US" sz="2800" u="sng" strike="noStrike" dirty="0">
                <a:solidFill>
                  <a:schemeClr val="accent1"/>
                </a:solidFill>
                <a:effectLst/>
                <a:latin typeface="Segoe UI Light" panose="020B0502040204020203" pitchFamily="34" charset="0"/>
                <a:ea typeface="Times New Roman" panose="02020603050405020304" pitchFamily="18" charset="0"/>
              </a:rPr>
              <a:t>…/Products?</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a:t>
            </a:r>
            <a:r>
              <a:rPr lang="en-US" sz="2800" b="1" u="sng" strike="noStrike" dirty="0" err="1">
                <a:solidFill>
                  <a:schemeClr val="accent1"/>
                </a:solidFill>
                <a:effectLst/>
                <a:latin typeface="Segoe UI Light" panose="020B0502040204020203" pitchFamily="34" charset="0"/>
                <a:ea typeface="Times New Roman" panose="02020603050405020304" pitchFamily="18" charset="0"/>
              </a:rPr>
              <a:t>inlinecount</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a:t>
            </a:r>
            <a:r>
              <a:rPr lang="en-US" sz="2800" b="1" u="sng" strike="noStrike" dirty="0" err="1">
                <a:solidFill>
                  <a:schemeClr val="accent1"/>
                </a:solidFill>
                <a:effectLst/>
                <a:latin typeface="Segoe UI Light" panose="020B0502040204020203" pitchFamily="34" charset="0"/>
                <a:ea typeface="Times New Roman" panose="02020603050405020304" pitchFamily="18" charset="0"/>
              </a:rPr>
              <a:t>allpages</a:t>
            </a:r>
            <a:r>
              <a:rPr lang="en-US" sz="2800" b="1" dirty="0">
                <a:solidFill>
                  <a:srgbClr val="555555"/>
                </a:solidFill>
                <a:effectLst/>
                <a:latin typeface="Segoe UI Light" panose="020B0502040204020203" pitchFamily="34" charset="0"/>
                <a:ea typeface="Times New Roman" panose="02020603050405020304" pitchFamily="18" charset="0"/>
              </a:rPr>
              <a:t> </a:t>
            </a:r>
          </a:p>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$top=n:</a:t>
            </a:r>
            <a:r>
              <a:rPr lang="en-US" sz="2800" dirty="0">
                <a:solidFill>
                  <a:srgbClr val="555555"/>
                </a:solidFill>
                <a:effectLst/>
                <a:latin typeface="Segoe UI Light" panose="020B0502040204020203" pitchFamily="34" charset="0"/>
                <a:ea typeface="Times New Roman" panose="02020603050405020304" pitchFamily="18" charset="0"/>
              </a:rPr>
              <a:t> 	Returns only the first n entities in an entity set (or in Atom terms, the first n entries in a feed).</a:t>
            </a:r>
            <a:br>
              <a:rPr lang="en-US" sz="2800" dirty="0">
                <a:solidFill>
                  <a:srgbClr val="555555"/>
                </a:solidFill>
                <a:effectLst/>
                <a:latin typeface="Segoe UI Light" panose="020B0502040204020203" pitchFamily="34" charset="0"/>
                <a:ea typeface="Times New Roman" panose="02020603050405020304" pitchFamily="18" charset="0"/>
              </a:rPr>
            </a:br>
            <a:r>
              <a:rPr lang="en-US" sz="2800" u="sng" dirty="0">
                <a:solidFill>
                  <a:schemeClr val="accent1"/>
                </a:solidFill>
                <a:effectLst/>
                <a:latin typeface="Segoe UI Light" panose="020B0502040204020203" pitchFamily="34" charset="0"/>
                <a:ea typeface="Times New Roman" panose="02020603050405020304" pitchFamily="18" charset="0"/>
              </a:rPr>
              <a:t>…/Products/</a:t>
            </a:r>
            <a:r>
              <a:rPr lang="en-US" sz="2800" u="sng" strike="noStrike" dirty="0">
                <a:solidFill>
                  <a:schemeClr val="accent1"/>
                </a:solidFill>
                <a:effectLst/>
                <a:latin typeface="Segoe UI Light" panose="020B0502040204020203" pitchFamily="34" charset="0"/>
                <a:ea typeface="Times New Roman" panose="02020603050405020304" pitchFamily="18" charset="0"/>
              </a:rPr>
              <a:t>?</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$top=2</a:t>
            </a:r>
            <a:endParaRPr lang="nl-NL" sz="4800" dirty="0">
              <a:effectLst/>
              <a:latin typeface="Times New Roman" panose="02020603050405020304" pitchFamily="18" charset="0"/>
              <a:ea typeface="Times New Roman" panose="02020603050405020304" pitchFamily="18" charset="0"/>
            </a:endParaRPr>
          </a:p>
          <a:p>
            <a:pPr marL="179388" indent="0">
              <a:lnSpc>
                <a:spcPts val="1575"/>
              </a:lnSpc>
              <a:buNone/>
            </a:pPr>
            <a:r>
              <a:rPr lang="en-US" sz="2800" b="1" dirty="0">
                <a:solidFill>
                  <a:srgbClr val="555555"/>
                </a:solidFill>
                <a:effectLst/>
                <a:latin typeface="Segoe UI Light" panose="020B0502040204020203" pitchFamily="34" charset="0"/>
                <a:ea typeface="Times New Roman" panose="02020603050405020304" pitchFamily="18" charset="0"/>
              </a:rPr>
              <a:t>$skip=n:</a:t>
            </a:r>
            <a:r>
              <a:rPr lang="en-US" sz="2800" dirty="0">
                <a:solidFill>
                  <a:srgbClr val="555555"/>
                </a:solidFill>
                <a:effectLst/>
                <a:latin typeface="Segoe UI Light" panose="020B0502040204020203" pitchFamily="34" charset="0"/>
                <a:ea typeface="Times New Roman" panose="02020603050405020304" pitchFamily="18" charset="0"/>
              </a:rPr>
              <a:t> 	Skips the first n entities in an entity set. Using this option lets a client retrieve a series of distinct pages on subsequent requests.</a:t>
            </a:r>
            <a:br>
              <a:rPr lang="en-US" sz="2800" dirty="0">
                <a:solidFill>
                  <a:srgbClr val="555555"/>
                </a:solidFill>
                <a:effectLst/>
                <a:latin typeface="Segoe UI Light" panose="020B0502040204020203" pitchFamily="34" charset="0"/>
                <a:ea typeface="Times New Roman" panose="02020603050405020304" pitchFamily="18" charset="0"/>
              </a:rPr>
            </a:br>
            <a:r>
              <a:rPr lang="en-US" sz="2800" u="sng" strike="noStrike" dirty="0">
                <a:solidFill>
                  <a:schemeClr val="accent1"/>
                </a:solidFill>
                <a:effectLst/>
                <a:latin typeface="Segoe UI Light" panose="020B0502040204020203" pitchFamily="34" charset="0"/>
                <a:ea typeface="Times New Roman" panose="02020603050405020304" pitchFamily="18" charset="0"/>
              </a:rPr>
              <a:t>…/Products?</a:t>
            </a:r>
            <a:r>
              <a:rPr lang="en-US" sz="2800" b="1" u="sng" strike="noStrike" dirty="0">
                <a:solidFill>
                  <a:schemeClr val="accent1"/>
                </a:solidFill>
                <a:effectLst/>
                <a:latin typeface="Segoe UI Light" panose="020B0502040204020203" pitchFamily="34" charset="0"/>
                <a:ea typeface="Times New Roman" panose="02020603050405020304" pitchFamily="18" charset="0"/>
              </a:rPr>
              <a:t>$skip=2</a:t>
            </a:r>
          </a:p>
          <a:p>
            <a:endParaRPr lang="en-US" dirty="0"/>
          </a:p>
        </p:txBody>
      </p:sp>
      <p:pic>
        <p:nvPicPr>
          <p:cNvPr id="9" name="Picture 2">
            <a:extLst>
              <a:ext uri="{FF2B5EF4-FFF2-40B4-BE49-F238E27FC236}">
                <a16:creationId xmlns:a16="http://schemas.microsoft.com/office/drawing/2014/main" id="{8A587275-8ABF-DE02-C100-0ED9B1BC252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03365" y="1542131"/>
            <a:ext cx="8750435" cy="953056"/>
          </a:xfrm>
          <a:prstGeom prst="rect">
            <a:avLst/>
          </a:prstGeom>
          <a:noFill/>
          <a:ln>
            <a:noFill/>
          </a:ln>
        </p:spPr>
      </p:pic>
      <p:pic>
        <p:nvPicPr>
          <p:cNvPr id="10" name="Picture 1">
            <a:extLst>
              <a:ext uri="{FF2B5EF4-FFF2-40B4-BE49-F238E27FC236}">
                <a16:creationId xmlns:a16="http://schemas.microsoft.com/office/drawing/2014/main" id="{D5E21705-C34E-778C-F905-6649C00DF08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14637" y="1596014"/>
            <a:ext cx="1824032" cy="512957"/>
          </a:xfrm>
          <a:prstGeom prst="rect">
            <a:avLst/>
          </a:prstGeom>
          <a:noFill/>
          <a:ln>
            <a:noFill/>
          </a:ln>
        </p:spPr>
      </p:pic>
      <p:sp>
        <p:nvSpPr>
          <p:cNvPr id="3" name="TextBox 2">
            <a:extLst>
              <a:ext uri="{FF2B5EF4-FFF2-40B4-BE49-F238E27FC236}">
                <a16:creationId xmlns:a16="http://schemas.microsoft.com/office/drawing/2014/main" id="{AE62BE8F-F131-3AB4-0042-AB07CAC61420}"/>
              </a:ext>
            </a:extLst>
          </p:cNvPr>
          <p:cNvSpPr txBox="1"/>
          <p:nvPr/>
        </p:nvSpPr>
        <p:spPr>
          <a:xfrm>
            <a:off x="2966224" y="5988205"/>
            <a:ext cx="9024343" cy="646331"/>
          </a:xfrm>
          <a:prstGeom prst="rect">
            <a:avLst/>
          </a:prstGeom>
          <a:noFill/>
        </p:spPr>
        <p:txBody>
          <a:bodyPr wrap="square" rtlCol="0">
            <a:spAutoFit/>
          </a:bodyPr>
          <a:lstStyle/>
          <a:p>
            <a:r>
              <a:rPr lang="en-US" dirty="0"/>
              <a:t>Source: </a:t>
            </a:r>
            <a:r>
              <a:rPr lang="en-US" dirty="0">
                <a:hlinkClick r:id="rId7"/>
              </a:rPr>
              <a:t>https://www.odata.org/documentation/odata-version-2-0/uri-conventions/</a:t>
            </a:r>
            <a:endParaRPr lang="en-US" dirty="0"/>
          </a:p>
          <a:p>
            <a:endParaRPr lang="en-US" dirty="0"/>
          </a:p>
        </p:txBody>
      </p:sp>
    </p:spTree>
    <p:extLst>
      <p:ext uri="{BB962C8B-B14F-4D97-AF65-F5344CB8AC3E}">
        <p14:creationId xmlns:p14="http://schemas.microsoft.com/office/powerpoint/2010/main" val="21438626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7929-4AB2-C42F-B0F1-F09D70A3198B}"/>
              </a:ext>
            </a:extLst>
          </p:cNvPr>
          <p:cNvSpPr>
            <a:spLocks noGrp="1"/>
          </p:cNvSpPr>
          <p:nvPr>
            <p:ph type="title"/>
          </p:nvPr>
        </p:nvSpPr>
        <p:spPr/>
        <p:txBody>
          <a:bodyPr/>
          <a:lstStyle/>
          <a:p>
            <a:r>
              <a:rPr lang="en-US" b="1" i="0" dirty="0">
                <a:solidFill>
                  <a:srgbClr val="101010"/>
                </a:solidFill>
                <a:effectLst/>
                <a:latin typeface="Fira Sans" panose="020B0604020202020204" pitchFamily="34" charset="0"/>
              </a:rPr>
              <a:t>ODATA Filter Operations</a:t>
            </a:r>
            <a:endParaRPr lang="en-IN" dirty="0"/>
          </a:p>
        </p:txBody>
      </p:sp>
      <p:pic>
        <p:nvPicPr>
          <p:cNvPr id="4" name="Content Placeholder 15" descr="A picture containing circle&#10;&#10;Description automatically generated">
            <a:extLst>
              <a:ext uri="{FF2B5EF4-FFF2-40B4-BE49-F238E27FC236}">
                <a16:creationId xmlns:a16="http://schemas.microsoft.com/office/drawing/2014/main" id="{ABF0D9A1-20C8-A875-EC3C-35B7DB737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6977" y="211510"/>
            <a:ext cx="2213590" cy="1540965"/>
          </a:xfrm>
          <a:prstGeom prst="rect">
            <a:avLst/>
          </a:prstGeom>
        </p:spPr>
      </p:pic>
      <p:pic>
        <p:nvPicPr>
          <p:cNvPr id="5" name="Content Placeholder 5">
            <a:extLst>
              <a:ext uri="{FF2B5EF4-FFF2-40B4-BE49-F238E27FC236}">
                <a16:creationId xmlns:a16="http://schemas.microsoft.com/office/drawing/2014/main" id="{E45B591A-D67B-22FD-96BA-DEA6D8FBF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324" y="6492875"/>
            <a:ext cx="3867351" cy="146473"/>
          </a:xfrm>
          <a:prstGeom prst="rect">
            <a:avLst/>
          </a:prstGeom>
        </p:spPr>
      </p:pic>
      <p:graphicFrame>
        <p:nvGraphicFramePr>
          <p:cNvPr id="7" name="Content Placeholder 6">
            <a:extLst>
              <a:ext uri="{FF2B5EF4-FFF2-40B4-BE49-F238E27FC236}">
                <a16:creationId xmlns:a16="http://schemas.microsoft.com/office/drawing/2014/main" id="{22F30FFE-1AE9-6A2D-C8D8-7251604A5D09}"/>
              </a:ext>
            </a:extLst>
          </p:cNvPr>
          <p:cNvGraphicFramePr>
            <a:graphicFrameLocks noGrp="1"/>
          </p:cNvGraphicFramePr>
          <p:nvPr>
            <p:ph idx="1"/>
          </p:nvPr>
        </p:nvGraphicFramePr>
        <p:xfrm>
          <a:off x="479912" y="1633413"/>
          <a:ext cx="11712088" cy="5040312"/>
        </p:xfrm>
        <a:graphic>
          <a:graphicData uri="http://schemas.openxmlformats.org/drawingml/2006/table">
            <a:tbl>
              <a:tblPr/>
              <a:tblGrid>
                <a:gridCol w="1271918">
                  <a:extLst>
                    <a:ext uri="{9D8B030D-6E8A-4147-A177-3AD203B41FA5}">
                      <a16:colId xmlns:a16="http://schemas.microsoft.com/office/drawing/2014/main" val="494850897"/>
                    </a:ext>
                  </a:extLst>
                </a:gridCol>
                <a:gridCol w="2683182">
                  <a:extLst>
                    <a:ext uri="{9D8B030D-6E8A-4147-A177-3AD203B41FA5}">
                      <a16:colId xmlns:a16="http://schemas.microsoft.com/office/drawing/2014/main" val="1535460410"/>
                    </a:ext>
                  </a:extLst>
                </a:gridCol>
                <a:gridCol w="524995">
                  <a:extLst>
                    <a:ext uri="{9D8B030D-6E8A-4147-A177-3AD203B41FA5}">
                      <a16:colId xmlns:a16="http://schemas.microsoft.com/office/drawing/2014/main" val="3800903682"/>
                    </a:ext>
                  </a:extLst>
                </a:gridCol>
                <a:gridCol w="7231993">
                  <a:extLst>
                    <a:ext uri="{9D8B030D-6E8A-4147-A177-3AD203B41FA5}">
                      <a16:colId xmlns:a16="http://schemas.microsoft.com/office/drawing/2014/main" val="2501827618"/>
                    </a:ext>
                  </a:extLst>
                </a:gridCol>
              </a:tblGrid>
              <a:tr h="210939">
                <a:tc>
                  <a:txBody>
                    <a:bodyPr/>
                    <a:lstStyle/>
                    <a:p>
                      <a:pPr algn="l"/>
                      <a:r>
                        <a:rPr lang="nl-NL" sz="2000" b="1" dirty="0">
                          <a:effectLst/>
                          <a:latin typeface="Courier New" panose="02070309020205020404" pitchFamily="49" charset="0"/>
                          <a:cs typeface="Courier New" panose="02070309020205020404" pitchFamily="49" charset="0"/>
                        </a:rPr>
                        <a:t>Operator</a:t>
                      </a:r>
                    </a:p>
                  </a:txBody>
                  <a:tcPr marL="0" marR="0" marT="0" marB="0" anchor="ctr">
                    <a:lnL>
                      <a:noFill/>
                    </a:lnL>
                    <a:lnR>
                      <a:noFill/>
                    </a:lnR>
                    <a:lnT>
                      <a:noFill/>
                    </a:lnT>
                    <a:lnB>
                      <a:noFill/>
                    </a:lnB>
                    <a:solidFill>
                      <a:srgbClr val="FFFFFF"/>
                    </a:solidFill>
                  </a:tcPr>
                </a:tc>
                <a:tc gridSpan="2">
                  <a:txBody>
                    <a:bodyPr/>
                    <a:lstStyle/>
                    <a:p>
                      <a:pPr algn="l"/>
                      <a:endParaRPr lang="nl-NL" sz="2000" b="1"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pPr algn="l"/>
                      <a:endParaRPr lang="nl-NL" sz="2000" b="1"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pPr algn="l"/>
                      <a:r>
                        <a:rPr lang="nl-NL" sz="2000" b="1" dirty="0" err="1">
                          <a:effectLst/>
                          <a:latin typeface="Courier New" panose="02070309020205020404" pitchFamily="49" charset="0"/>
                          <a:cs typeface="Courier New" panose="02070309020205020404" pitchFamily="49" charset="0"/>
                        </a:rPr>
                        <a:t>Example</a:t>
                      </a:r>
                      <a:endParaRPr lang="nl-NL" sz="2000" b="1"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78697139"/>
                  </a:ext>
                </a:extLst>
              </a:tr>
              <a:tr h="210939">
                <a:tc gridSpan="4">
                  <a:txBody>
                    <a:bodyPr/>
                    <a:lstStyle/>
                    <a:p>
                      <a:endParaRPr lang="nl-NL" sz="2000" b="1"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279009078"/>
                  </a:ext>
                </a:extLst>
              </a:tr>
              <a:tr h="421878">
                <a:tc>
                  <a:txBody>
                    <a:bodyPr/>
                    <a:lstStyle/>
                    <a:p>
                      <a:r>
                        <a:rPr lang="nl-NL" sz="2000" dirty="0" err="1">
                          <a:effectLst/>
                          <a:latin typeface="Courier New" panose="02070309020205020404" pitchFamily="49" charset="0"/>
                          <a:cs typeface="Courier New" panose="02070309020205020404" pitchFamily="49" charset="0"/>
                        </a:rPr>
                        <a:t>eq</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Equal</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/Suppliers?$filter=Address/City eq 'Redmond'</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/Suppliers?$filter=Address/City eq 'Redmond'</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14303930"/>
                  </a:ext>
                </a:extLst>
              </a:tr>
              <a:tr h="421878">
                <a:tc>
                  <a:txBody>
                    <a:bodyPr/>
                    <a:lstStyle/>
                    <a:p>
                      <a:r>
                        <a:rPr lang="nl-NL" sz="2000" dirty="0">
                          <a:effectLst/>
                          <a:latin typeface="Courier New" panose="02070309020205020404" pitchFamily="49" charset="0"/>
                          <a:cs typeface="Courier New" panose="02070309020205020404" pitchFamily="49" charset="0"/>
                        </a:rPr>
                        <a:t>ne</a:t>
                      </a: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Not</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equal</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/Suppliers?$filter=Address/City ne 'London'</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a:effectLst/>
                          <a:latin typeface="Courier New" panose="02070309020205020404" pitchFamily="49" charset="0"/>
                          <a:cs typeface="Courier New" panose="02070309020205020404" pitchFamily="49" charset="0"/>
                        </a:rPr>
                        <a:t>/Suppliers?$filter=Address/City ne 'London'</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71795554"/>
                  </a:ext>
                </a:extLst>
              </a:tr>
              <a:tr h="210939">
                <a:tc>
                  <a:txBody>
                    <a:bodyPr/>
                    <a:lstStyle/>
                    <a:p>
                      <a:r>
                        <a:rPr lang="nl-NL" sz="2000" dirty="0" err="1">
                          <a:effectLst/>
                          <a:latin typeface="Courier New" panose="02070309020205020404" pitchFamily="49" charset="0"/>
                          <a:cs typeface="Courier New" panose="02070309020205020404" pitchFamily="49" charset="0"/>
                        </a:rPr>
                        <a:t>gt</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Greater</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than</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/Products?$filter=Price gt 20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a:effectLst/>
                          <a:latin typeface="Courier New" panose="02070309020205020404" pitchFamily="49" charset="0"/>
                          <a:cs typeface="Courier New" panose="02070309020205020404" pitchFamily="49" charset="0"/>
                        </a:rPr>
                        <a:t>/Products?$filter=Price gt 20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45548387"/>
                  </a:ext>
                </a:extLst>
              </a:tr>
              <a:tr h="210939">
                <a:tc>
                  <a:txBody>
                    <a:bodyPr/>
                    <a:lstStyle/>
                    <a:p>
                      <a:r>
                        <a:rPr lang="nl-NL" sz="2000" dirty="0">
                          <a:effectLst/>
                          <a:latin typeface="Courier New" panose="02070309020205020404" pitchFamily="49" charset="0"/>
                          <a:cs typeface="Courier New" panose="02070309020205020404" pitchFamily="49" charset="0"/>
                        </a:rPr>
                        <a:t>ge</a:t>
                      </a: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Greater</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than</a:t>
                      </a:r>
                      <a:r>
                        <a:rPr lang="nl-NL" sz="2000" dirty="0">
                          <a:effectLst/>
                          <a:latin typeface="Courier New" panose="02070309020205020404" pitchFamily="49" charset="0"/>
                          <a:cs typeface="Courier New" panose="02070309020205020404" pitchFamily="49" charset="0"/>
                        </a:rPr>
                        <a:t> or </a:t>
                      </a:r>
                      <a:r>
                        <a:rPr lang="nl-NL" sz="2000" dirty="0" err="1">
                          <a:effectLst/>
                          <a:latin typeface="Courier New" panose="02070309020205020404" pitchFamily="49" charset="0"/>
                          <a:cs typeface="Courier New" panose="02070309020205020404" pitchFamily="49" charset="0"/>
                        </a:rPr>
                        <a:t>equal</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/Products?$filter=Price ge 10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/Products?$filter=Price </a:t>
                      </a:r>
                      <a:r>
                        <a:rPr lang="en-US" sz="2000" dirty="0" err="1">
                          <a:effectLst/>
                          <a:latin typeface="Courier New" panose="02070309020205020404" pitchFamily="49" charset="0"/>
                          <a:cs typeface="Courier New" panose="02070309020205020404" pitchFamily="49" charset="0"/>
                        </a:rPr>
                        <a:t>ge</a:t>
                      </a:r>
                      <a:r>
                        <a:rPr lang="en-US" sz="2000" dirty="0">
                          <a:effectLst/>
                          <a:latin typeface="Courier New" panose="02070309020205020404" pitchFamily="49" charset="0"/>
                          <a:cs typeface="Courier New" panose="02070309020205020404" pitchFamily="49" charset="0"/>
                        </a:rPr>
                        <a:t> 10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26883649"/>
                  </a:ext>
                </a:extLst>
              </a:tr>
              <a:tr h="210939">
                <a:tc>
                  <a:txBody>
                    <a:bodyPr/>
                    <a:lstStyle/>
                    <a:p>
                      <a:r>
                        <a:rPr lang="nl-NL" sz="2000" dirty="0" err="1">
                          <a:effectLst/>
                          <a:latin typeface="Courier New" panose="02070309020205020404" pitchFamily="49" charset="0"/>
                          <a:cs typeface="Courier New" panose="02070309020205020404" pitchFamily="49" charset="0"/>
                        </a:rPr>
                        <a:t>lt</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Less</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than</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/Products?$filter=Price lt 20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/Products?$filter=Price </a:t>
                      </a:r>
                      <a:r>
                        <a:rPr lang="en-US" sz="2000" dirty="0" err="1">
                          <a:effectLst/>
                          <a:latin typeface="Courier New" panose="02070309020205020404" pitchFamily="49" charset="0"/>
                          <a:cs typeface="Courier New" panose="02070309020205020404" pitchFamily="49" charset="0"/>
                        </a:rPr>
                        <a:t>lt</a:t>
                      </a:r>
                      <a:r>
                        <a:rPr lang="en-US" sz="2000" dirty="0">
                          <a:effectLst/>
                          <a:latin typeface="Courier New" panose="02070309020205020404" pitchFamily="49" charset="0"/>
                          <a:cs typeface="Courier New" panose="02070309020205020404" pitchFamily="49" charset="0"/>
                        </a:rPr>
                        <a:t> 20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10133414"/>
                  </a:ext>
                </a:extLst>
              </a:tr>
              <a:tr h="210939">
                <a:tc>
                  <a:txBody>
                    <a:bodyPr/>
                    <a:lstStyle/>
                    <a:p>
                      <a:r>
                        <a:rPr lang="nl-NL" sz="2000" dirty="0" err="1">
                          <a:effectLst/>
                          <a:latin typeface="Courier New" panose="02070309020205020404" pitchFamily="49" charset="0"/>
                          <a:cs typeface="Courier New" panose="02070309020205020404" pitchFamily="49" charset="0"/>
                        </a:rPr>
                        <a:t>le</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Less</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than</a:t>
                      </a:r>
                      <a:r>
                        <a:rPr lang="nl-NL" sz="2000" dirty="0">
                          <a:effectLst/>
                          <a:latin typeface="Courier New" panose="02070309020205020404" pitchFamily="49" charset="0"/>
                          <a:cs typeface="Courier New" panose="02070309020205020404" pitchFamily="49" charset="0"/>
                        </a:rPr>
                        <a:t> or </a:t>
                      </a:r>
                      <a:r>
                        <a:rPr lang="nl-NL" sz="2000" dirty="0" err="1">
                          <a:effectLst/>
                          <a:latin typeface="Courier New" panose="02070309020205020404" pitchFamily="49" charset="0"/>
                          <a:cs typeface="Courier New" panose="02070309020205020404" pitchFamily="49" charset="0"/>
                        </a:rPr>
                        <a:t>equal</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nl-NL" sz="2000">
                          <a:effectLst/>
                          <a:latin typeface="Courier New" panose="02070309020205020404" pitchFamily="49" charset="0"/>
                          <a:cs typeface="Courier New" panose="02070309020205020404" pitchFamily="49" charset="0"/>
                        </a:rPr>
                        <a:t>/Products?$filter=Price le 100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nl-NL" sz="2000" dirty="0">
                          <a:effectLst/>
                          <a:latin typeface="Courier New" panose="02070309020205020404" pitchFamily="49" charset="0"/>
                          <a:cs typeface="Courier New" panose="02070309020205020404" pitchFamily="49" charset="0"/>
                        </a:rPr>
                        <a:t>/</a:t>
                      </a:r>
                      <a:r>
                        <a:rPr lang="nl-NL" sz="2000" dirty="0" err="1">
                          <a:effectLst/>
                          <a:latin typeface="Courier New" panose="02070309020205020404" pitchFamily="49" charset="0"/>
                          <a:cs typeface="Courier New" panose="02070309020205020404" pitchFamily="49" charset="0"/>
                        </a:rPr>
                        <a:t>Products</a:t>
                      </a:r>
                      <a:r>
                        <a:rPr lang="nl-NL" sz="2000" dirty="0">
                          <a:effectLst/>
                          <a:latin typeface="Courier New" panose="02070309020205020404" pitchFamily="49" charset="0"/>
                          <a:cs typeface="Courier New" panose="02070309020205020404" pitchFamily="49" charset="0"/>
                        </a:rPr>
                        <a:t>?$filter=Price </a:t>
                      </a:r>
                      <a:r>
                        <a:rPr lang="nl-NL" sz="2000" dirty="0" err="1">
                          <a:effectLst/>
                          <a:latin typeface="Courier New" panose="02070309020205020404" pitchFamily="49" charset="0"/>
                          <a:cs typeface="Courier New" panose="02070309020205020404" pitchFamily="49" charset="0"/>
                        </a:rPr>
                        <a:t>le</a:t>
                      </a:r>
                      <a:r>
                        <a:rPr lang="nl-NL" sz="2000" dirty="0">
                          <a:effectLst/>
                          <a:latin typeface="Courier New" panose="02070309020205020404" pitchFamily="49" charset="0"/>
                          <a:cs typeface="Courier New" panose="02070309020205020404" pitchFamily="49" charset="0"/>
                        </a:rPr>
                        <a:t> 100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35589492"/>
                  </a:ext>
                </a:extLst>
              </a:tr>
              <a:tr h="421878">
                <a:tc>
                  <a:txBody>
                    <a:bodyPr/>
                    <a:lstStyle/>
                    <a:p>
                      <a:r>
                        <a:rPr lang="nl-NL" sz="2000" dirty="0" err="1">
                          <a:effectLst/>
                          <a:latin typeface="Courier New" panose="02070309020205020404" pitchFamily="49" charset="0"/>
                          <a:cs typeface="Courier New" panose="02070309020205020404" pitchFamily="49" charset="0"/>
                        </a:rPr>
                        <a:t>and</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a:effectLst/>
                          <a:latin typeface="Courier New" panose="02070309020205020404" pitchFamily="49" charset="0"/>
                          <a:cs typeface="Courier New" panose="02070309020205020404" pitchFamily="49" charset="0"/>
                        </a:rPr>
                        <a:t>Logical and</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/Orders?$filter=OrderDate ge datetime'2021-01-01T00:00:00' and OrderDate lt datetime'2021-02-01T00:00:00' </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/Orders?$filter=</a:t>
                      </a:r>
                      <a:r>
                        <a:rPr lang="en-US" sz="2000" dirty="0" err="1">
                          <a:effectLst/>
                          <a:latin typeface="Courier New" panose="02070309020205020404" pitchFamily="49" charset="0"/>
                          <a:cs typeface="Courier New" panose="02070309020205020404" pitchFamily="49" charset="0"/>
                        </a:rPr>
                        <a:t>OrderDate</a:t>
                      </a:r>
                      <a:r>
                        <a:rPr lang="en-US" sz="2000" dirty="0">
                          <a:effectLst/>
                          <a:latin typeface="Courier New" panose="02070309020205020404" pitchFamily="49" charset="0"/>
                          <a:cs typeface="Courier New" panose="02070309020205020404" pitchFamily="49" charset="0"/>
                        </a:rPr>
                        <a:t> </a:t>
                      </a:r>
                      <a:r>
                        <a:rPr lang="en-US" sz="2000" dirty="0" err="1">
                          <a:effectLst/>
                          <a:latin typeface="Courier New" panose="02070309020205020404" pitchFamily="49" charset="0"/>
                          <a:cs typeface="Courier New" panose="02070309020205020404" pitchFamily="49" charset="0"/>
                        </a:rPr>
                        <a:t>ge</a:t>
                      </a:r>
                      <a:r>
                        <a:rPr lang="en-US" sz="2000" dirty="0">
                          <a:effectLst/>
                          <a:latin typeface="Courier New" panose="02070309020205020404" pitchFamily="49" charset="0"/>
                          <a:cs typeface="Courier New" panose="02070309020205020404" pitchFamily="49" charset="0"/>
                        </a:rPr>
                        <a:t> datetime'2021-01-01T00:00:00' and </a:t>
                      </a:r>
                      <a:r>
                        <a:rPr lang="en-US" sz="2000" dirty="0" err="1">
                          <a:effectLst/>
                          <a:latin typeface="Courier New" panose="02070309020205020404" pitchFamily="49" charset="0"/>
                          <a:cs typeface="Courier New" panose="02070309020205020404" pitchFamily="49" charset="0"/>
                        </a:rPr>
                        <a:t>OrderDate</a:t>
                      </a:r>
                      <a:r>
                        <a:rPr lang="en-US" sz="2000" dirty="0">
                          <a:effectLst/>
                          <a:latin typeface="Courier New" panose="02070309020205020404" pitchFamily="49" charset="0"/>
                          <a:cs typeface="Courier New" panose="02070309020205020404" pitchFamily="49" charset="0"/>
                        </a:rPr>
                        <a:t> </a:t>
                      </a:r>
                      <a:r>
                        <a:rPr lang="en-US" sz="2000" dirty="0" err="1">
                          <a:effectLst/>
                          <a:latin typeface="Courier New" panose="02070309020205020404" pitchFamily="49" charset="0"/>
                          <a:cs typeface="Courier New" panose="02070309020205020404" pitchFamily="49" charset="0"/>
                        </a:rPr>
                        <a:t>lt</a:t>
                      </a:r>
                      <a:r>
                        <a:rPr lang="en-US" sz="2000" dirty="0">
                          <a:effectLst/>
                          <a:latin typeface="Courier New" panose="02070309020205020404" pitchFamily="49" charset="0"/>
                          <a:cs typeface="Courier New" panose="02070309020205020404" pitchFamily="49" charset="0"/>
                        </a:rPr>
                        <a:t> datetime'2021-02-01T00:00:00' </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89267774"/>
                  </a:ext>
                </a:extLst>
              </a:tr>
              <a:tr h="421878">
                <a:tc>
                  <a:txBody>
                    <a:bodyPr/>
                    <a:lstStyle/>
                    <a:p>
                      <a:r>
                        <a:rPr lang="nl-NL" sz="2000" dirty="0">
                          <a:effectLst/>
                          <a:latin typeface="Courier New" panose="02070309020205020404" pitchFamily="49" charset="0"/>
                          <a:cs typeface="Courier New" panose="02070309020205020404" pitchFamily="49" charset="0"/>
                        </a:rPr>
                        <a:t>or</a:t>
                      </a:r>
                    </a:p>
                  </a:txBody>
                  <a:tcPr marL="0" marR="0" marT="0" marB="0" anchor="ctr">
                    <a:lnL>
                      <a:noFill/>
                    </a:lnL>
                    <a:lnR>
                      <a:noFill/>
                    </a:lnR>
                    <a:lnT>
                      <a:noFill/>
                    </a:lnT>
                    <a:lnB>
                      <a:noFill/>
                    </a:lnB>
                    <a:solidFill>
                      <a:srgbClr val="FFFFFF"/>
                    </a:solidFill>
                  </a:tcPr>
                </a:tc>
                <a:tc>
                  <a:txBody>
                    <a:bodyPr/>
                    <a:lstStyle/>
                    <a:p>
                      <a:r>
                        <a:rPr lang="nl-NL" sz="2000">
                          <a:effectLst/>
                          <a:latin typeface="Courier New" panose="02070309020205020404" pitchFamily="49" charset="0"/>
                          <a:cs typeface="Courier New" panose="02070309020205020404" pitchFamily="49" charset="0"/>
                        </a:rPr>
                        <a:t>Logical or</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a:effectLst/>
                          <a:latin typeface="Courier New" panose="02070309020205020404" pitchFamily="49" charset="0"/>
                          <a:cs typeface="Courier New" panose="02070309020205020404" pitchFamily="49" charset="0"/>
                        </a:rPr>
                        <a:t>/Products?$filter=Price le 3.5 or Price gt 200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/Products?$filter=Price le 3.5 or Price </a:t>
                      </a:r>
                      <a:r>
                        <a:rPr lang="en-US" sz="2000" dirty="0" err="1">
                          <a:effectLst/>
                          <a:latin typeface="Courier New" panose="02070309020205020404" pitchFamily="49" charset="0"/>
                          <a:cs typeface="Courier New" panose="02070309020205020404" pitchFamily="49" charset="0"/>
                        </a:rPr>
                        <a:t>gt</a:t>
                      </a:r>
                      <a:r>
                        <a:rPr lang="en-US" sz="2000" dirty="0">
                          <a:effectLst/>
                          <a:latin typeface="Courier New" panose="02070309020205020404" pitchFamily="49" charset="0"/>
                          <a:cs typeface="Courier New" panose="02070309020205020404" pitchFamily="49" charset="0"/>
                        </a:rPr>
                        <a:t> 200</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81539034"/>
                  </a:ext>
                </a:extLst>
              </a:tr>
              <a:tr h="421878">
                <a:tc>
                  <a:txBody>
                    <a:bodyPr/>
                    <a:lstStyle/>
                    <a:p>
                      <a:r>
                        <a:rPr lang="nl-NL" sz="2000" dirty="0" err="1">
                          <a:effectLst/>
                          <a:latin typeface="Courier New" panose="02070309020205020404" pitchFamily="49" charset="0"/>
                          <a:cs typeface="Courier New" panose="02070309020205020404" pitchFamily="49" charset="0"/>
                        </a:rPr>
                        <a:t>not</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a:txBody>
                    <a:bodyPr/>
                    <a:lstStyle/>
                    <a:p>
                      <a:r>
                        <a:rPr lang="nl-NL" sz="2000" dirty="0" err="1">
                          <a:effectLst/>
                          <a:latin typeface="Courier New" panose="02070309020205020404" pitchFamily="49" charset="0"/>
                          <a:cs typeface="Courier New" panose="02070309020205020404" pitchFamily="49" charset="0"/>
                        </a:rPr>
                        <a:t>Logical</a:t>
                      </a:r>
                      <a:r>
                        <a:rPr lang="nl-NL" sz="2000" dirty="0">
                          <a:effectLst/>
                          <a:latin typeface="Courier New" panose="02070309020205020404" pitchFamily="49" charset="0"/>
                          <a:cs typeface="Courier New" panose="02070309020205020404" pitchFamily="49" charset="0"/>
                        </a:rPr>
                        <a:t> </a:t>
                      </a:r>
                      <a:r>
                        <a:rPr lang="nl-NL" sz="2000" dirty="0" err="1">
                          <a:effectLst/>
                          <a:latin typeface="Courier New" panose="02070309020205020404" pitchFamily="49" charset="0"/>
                          <a:cs typeface="Courier New" panose="02070309020205020404" pitchFamily="49" charset="0"/>
                        </a:rPr>
                        <a:t>negation</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gridSpan="2">
                  <a:txBody>
                    <a:bodyPr/>
                    <a:lstStyle/>
                    <a:p>
                      <a:r>
                        <a:rPr lang="en-US" sz="2000" dirty="0">
                          <a:effectLst/>
                          <a:latin typeface="Courier New" panose="02070309020205020404" pitchFamily="49" charset="0"/>
                          <a:cs typeface="Courier New" panose="02070309020205020404" pitchFamily="49" charset="0"/>
                        </a:rPr>
                        <a:t>/Products?$filter=not </a:t>
                      </a:r>
                      <a:r>
                        <a:rPr lang="en-US" sz="2000" dirty="0" err="1">
                          <a:effectLst/>
                          <a:latin typeface="Courier New" panose="02070309020205020404" pitchFamily="49" charset="0"/>
                          <a:cs typeface="Courier New" panose="02070309020205020404" pitchFamily="49" charset="0"/>
                        </a:rPr>
                        <a:t>endswith</a:t>
                      </a:r>
                      <a:r>
                        <a:rPr lang="en-US" sz="2000" dirty="0">
                          <a:effectLst/>
                          <a:latin typeface="Courier New" panose="02070309020205020404" pitchFamily="49" charset="0"/>
                          <a:cs typeface="Courier New" panose="02070309020205020404" pitchFamily="49" charset="0"/>
                        </a:rPr>
                        <a:t>(</a:t>
                      </a:r>
                      <a:r>
                        <a:rPr lang="en-US" sz="2000" dirty="0" err="1">
                          <a:effectLst/>
                          <a:latin typeface="Courier New" panose="02070309020205020404" pitchFamily="49" charset="0"/>
                          <a:cs typeface="Courier New" panose="02070309020205020404" pitchFamily="49" charset="0"/>
                        </a:rPr>
                        <a:t>Description,'milk</a:t>
                      </a:r>
                      <a:r>
                        <a:rPr lang="en-US" sz="2000" dirty="0">
                          <a:effectLst/>
                          <a:latin typeface="Courier New" panose="02070309020205020404" pitchFamily="49" charset="0"/>
                          <a:cs typeface="Courier New" panose="02070309020205020404" pitchFamily="49" charset="0"/>
                        </a:rPr>
                        <a:t>')</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tc hMerge="1">
                  <a:txBody>
                    <a:bodyPr/>
                    <a:lstStyle/>
                    <a:p>
                      <a:r>
                        <a:rPr lang="en-US" sz="2000" dirty="0">
                          <a:effectLst/>
                          <a:latin typeface="Courier New" panose="02070309020205020404" pitchFamily="49" charset="0"/>
                          <a:cs typeface="Courier New" panose="02070309020205020404" pitchFamily="49" charset="0"/>
                        </a:rPr>
                        <a:t>/Products?$filter=not </a:t>
                      </a:r>
                      <a:r>
                        <a:rPr lang="en-US" sz="2000" dirty="0" err="1">
                          <a:effectLst/>
                          <a:latin typeface="Courier New" panose="02070309020205020404" pitchFamily="49" charset="0"/>
                          <a:cs typeface="Courier New" panose="02070309020205020404" pitchFamily="49" charset="0"/>
                        </a:rPr>
                        <a:t>endswith</a:t>
                      </a:r>
                      <a:r>
                        <a:rPr lang="en-US" sz="2000" dirty="0">
                          <a:effectLst/>
                          <a:latin typeface="Courier New" panose="02070309020205020404" pitchFamily="49" charset="0"/>
                          <a:cs typeface="Courier New" panose="02070309020205020404" pitchFamily="49" charset="0"/>
                        </a:rPr>
                        <a:t>(</a:t>
                      </a:r>
                      <a:r>
                        <a:rPr lang="en-US" sz="2000" dirty="0" err="1">
                          <a:effectLst/>
                          <a:latin typeface="Courier New" panose="02070309020205020404" pitchFamily="49" charset="0"/>
                          <a:cs typeface="Courier New" panose="02070309020205020404" pitchFamily="49" charset="0"/>
                        </a:rPr>
                        <a:t>Description,'milk</a:t>
                      </a:r>
                      <a:r>
                        <a:rPr lang="en-US" sz="2000" dirty="0">
                          <a:effectLst/>
                          <a:latin typeface="Courier New" panose="02070309020205020404" pitchFamily="49" charset="0"/>
                          <a:cs typeface="Courier New" panose="02070309020205020404" pitchFamily="49" charset="0"/>
                        </a:rPr>
                        <a:t>')</a:t>
                      </a:r>
                      <a:endParaRPr lang="nl-NL" sz="2000" dirty="0">
                        <a:effectLst/>
                        <a:latin typeface="Courier New" panose="02070309020205020404" pitchFamily="49" charset="0"/>
                        <a:cs typeface="Courier New" panose="02070309020205020404" pitchFamily="49"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47578968"/>
                  </a:ext>
                </a:extLst>
              </a:tr>
            </a:tbl>
          </a:graphicData>
        </a:graphic>
      </p:graphicFrame>
    </p:spTree>
    <p:extLst>
      <p:ext uri="{BB962C8B-B14F-4D97-AF65-F5344CB8AC3E}">
        <p14:creationId xmlns:p14="http://schemas.microsoft.com/office/powerpoint/2010/main" val="11105452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7929-4AB2-C42F-B0F1-F09D70A3198B}"/>
              </a:ext>
            </a:extLst>
          </p:cNvPr>
          <p:cNvSpPr>
            <a:spLocks noGrp="1"/>
          </p:cNvSpPr>
          <p:nvPr>
            <p:ph type="title"/>
          </p:nvPr>
        </p:nvSpPr>
        <p:spPr/>
        <p:txBody>
          <a:bodyPr/>
          <a:lstStyle/>
          <a:p>
            <a:r>
              <a:rPr lang="en-US" b="1" i="0" dirty="0">
                <a:solidFill>
                  <a:srgbClr val="101010"/>
                </a:solidFill>
                <a:effectLst/>
                <a:latin typeface="Fira Sans" panose="020B0604020202020204" pitchFamily="34" charset="0"/>
              </a:rPr>
              <a:t>ODATA Call HTTP Connector</a:t>
            </a:r>
            <a:endParaRPr lang="en-IN" dirty="0"/>
          </a:p>
        </p:txBody>
      </p:sp>
      <p:pic>
        <p:nvPicPr>
          <p:cNvPr id="4" name="Content Placeholder 15" descr="A picture containing circle&#10;&#10;Description automatically generated">
            <a:extLst>
              <a:ext uri="{FF2B5EF4-FFF2-40B4-BE49-F238E27FC236}">
                <a16:creationId xmlns:a16="http://schemas.microsoft.com/office/drawing/2014/main" id="{ABF0D9A1-20C8-A875-EC3C-35B7DB737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977" y="211510"/>
            <a:ext cx="2213590" cy="1540965"/>
          </a:xfrm>
          <a:prstGeom prst="rect">
            <a:avLst/>
          </a:prstGeom>
        </p:spPr>
      </p:pic>
      <p:pic>
        <p:nvPicPr>
          <p:cNvPr id="5" name="Content Placeholder 5">
            <a:extLst>
              <a:ext uri="{FF2B5EF4-FFF2-40B4-BE49-F238E27FC236}">
                <a16:creationId xmlns:a16="http://schemas.microsoft.com/office/drawing/2014/main" id="{E45B591A-D67B-22FD-96BA-DEA6D8FBF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324" y="6492875"/>
            <a:ext cx="3867351" cy="146473"/>
          </a:xfrm>
          <a:prstGeom prst="rect">
            <a:avLst/>
          </a:prstGeom>
        </p:spPr>
      </p:pic>
      <p:pic>
        <p:nvPicPr>
          <p:cNvPr id="9" name="Picture 8">
            <a:extLst>
              <a:ext uri="{FF2B5EF4-FFF2-40B4-BE49-F238E27FC236}">
                <a16:creationId xmlns:a16="http://schemas.microsoft.com/office/drawing/2014/main" id="{5DC12115-A251-FB47-8860-F1EC58A33156}"/>
              </a:ext>
            </a:extLst>
          </p:cNvPr>
          <p:cNvPicPr>
            <a:picLocks noChangeAspect="1"/>
          </p:cNvPicPr>
          <p:nvPr/>
        </p:nvPicPr>
        <p:blipFill>
          <a:blip r:embed="rId5"/>
          <a:stretch>
            <a:fillRect/>
          </a:stretch>
        </p:blipFill>
        <p:spPr>
          <a:xfrm>
            <a:off x="823629" y="1578239"/>
            <a:ext cx="10083281" cy="4751105"/>
          </a:xfrm>
          <a:prstGeom prst="rect">
            <a:avLst/>
          </a:prstGeom>
        </p:spPr>
      </p:pic>
    </p:spTree>
    <p:extLst>
      <p:ext uri="{BB962C8B-B14F-4D97-AF65-F5344CB8AC3E}">
        <p14:creationId xmlns:p14="http://schemas.microsoft.com/office/powerpoint/2010/main" val="35735331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7929-4AB2-C42F-B0F1-F09D70A3198B}"/>
              </a:ext>
            </a:extLst>
          </p:cNvPr>
          <p:cNvSpPr>
            <a:spLocks noGrp="1"/>
          </p:cNvSpPr>
          <p:nvPr>
            <p:ph type="title"/>
          </p:nvPr>
        </p:nvSpPr>
        <p:spPr/>
        <p:txBody>
          <a:bodyPr/>
          <a:lstStyle/>
          <a:p>
            <a:r>
              <a:rPr lang="en-US" b="1" i="0" dirty="0">
                <a:solidFill>
                  <a:srgbClr val="101010"/>
                </a:solidFill>
                <a:effectLst/>
                <a:latin typeface="Fira Sans" panose="020B0604020202020204" pitchFamily="34" charset="0"/>
              </a:rPr>
              <a:t>ODATA Call Azure Function</a:t>
            </a:r>
            <a:endParaRPr lang="en-IN" dirty="0"/>
          </a:p>
        </p:txBody>
      </p:sp>
      <p:pic>
        <p:nvPicPr>
          <p:cNvPr id="4" name="Content Placeholder 15" descr="A picture containing circle&#10;&#10;Description automatically generated">
            <a:extLst>
              <a:ext uri="{FF2B5EF4-FFF2-40B4-BE49-F238E27FC236}">
                <a16:creationId xmlns:a16="http://schemas.microsoft.com/office/drawing/2014/main" id="{ABF0D9A1-20C8-A875-EC3C-35B7DB737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6977" y="211510"/>
            <a:ext cx="2213590" cy="1540965"/>
          </a:xfrm>
          <a:prstGeom prst="rect">
            <a:avLst/>
          </a:prstGeom>
        </p:spPr>
      </p:pic>
      <p:pic>
        <p:nvPicPr>
          <p:cNvPr id="5" name="Content Placeholder 5">
            <a:extLst>
              <a:ext uri="{FF2B5EF4-FFF2-40B4-BE49-F238E27FC236}">
                <a16:creationId xmlns:a16="http://schemas.microsoft.com/office/drawing/2014/main" id="{E45B591A-D67B-22FD-96BA-DEA6D8FBF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324" y="6492875"/>
            <a:ext cx="3867351" cy="146473"/>
          </a:xfrm>
          <a:prstGeom prst="rect">
            <a:avLst/>
          </a:prstGeom>
        </p:spPr>
      </p:pic>
      <p:pic>
        <p:nvPicPr>
          <p:cNvPr id="6" name="Picture 5">
            <a:extLst>
              <a:ext uri="{FF2B5EF4-FFF2-40B4-BE49-F238E27FC236}">
                <a16:creationId xmlns:a16="http://schemas.microsoft.com/office/drawing/2014/main" id="{5756416B-FD49-0F36-022D-82C20CCC4B76}"/>
              </a:ext>
            </a:extLst>
          </p:cNvPr>
          <p:cNvPicPr>
            <a:picLocks noChangeAspect="1"/>
          </p:cNvPicPr>
          <p:nvPr/>
        </p:nvPicPr>
        <p:blipFill>
          <a:blip r:embed="rId4"/>
          <a:stretch>
            <a:fillRect/>
          </a:stretch>
        </p:blipFill>
        <p:spPr>
          <a:xfrm>
            <a:off x="634762" y="1906090"/>
            <a:ext cx="11619603" cy="3738930"/>
          </a:xfrm>
          <a:prstGeom prst="rect">
            <a:avLst/>
          </a:prstGeom>
        </p:spPr>
      </p:pic>
    </p:spTree>
    <p:extLst>
      <p:ext uri="{BB962C8B-B14F-4D97-AF65-F5344CB8AC3E}">
        <p14:creationId xmlns:p14="http://schemas.microsoft.com/office/powerpoint/2010/main" val="3824801993"/>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629</Words>
  <Application>Microsoft Office PowerPoint</Application>
  <PresentationFormat>Widescreen</PresentationFormat>
  <Paragraphs>56</Paragraphs>
  <Slides>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Courier New</vt:lpstr>
      <vt:lpstr>Fira Sans</vt:lpstr>
      <vt:lpstr>Lato</vt:lpstr>
      <vt:lpstr>Montserrat</vt:lpstr>
      <vt:lpstr>Segoe UI Light</vt:lpstr>
      <vt:lpstr>Times New Roman</vt:lpstr>
      <vt:lpstr>1_Office Theme</vt:lpstr>
      <vt:lpstr>ODATA</vt:lpstr>
      <vt:lpstr>ODATA Filter Operations</vt:lpstr>
      <vt:lpstr>ODATA Call HTTP Connector</vt:lpstr>
      <vt:lpstr>ODATA Call Azure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ODATA</dc:title>
  <dc:creator>Steef-Jan Wiggers</dc:creator>
  <cp:lastModifiedBy>Steef-Jan Wiggers</cp:lastModifiedBy>
  <cp:revision>2</cp:revision>
  <dcterms:created xsi:type="dcterms:W3CDTF">2022-06-06T09:18:23Z</dcterms:created>
  <dcterms:modified xsi:type="dcterms:W3CDTF">2022-06-06T09:38:20Z</dcterms:modified>
</cp:coreProperties>
</file>